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3" r:id="rId2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4" Type="http://schemas.openxmlformats.org/officeDocument/2006/relationships/slide" Target="slides/slide8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56.xml"/><Relationship Id="rId2" Type="http://schemas.openxmlformats.org/officeDocument/2006/relationships/image" Target="../media/image230.png"/></Relationships>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97FBBDD-5100-741E-6699-5EAFC27734BE}"/>
              </a:ext>
            </a:extLst>
          </p:cNvPr>
          <p:cNvSpPr>
            <a:spLocks noGrp="1"/>
          </p:cNvSpPr>
          <p:nvPr>
            <p:ph type="title"/>
          </p:nvPr>
        </p:nvSpPr>
        <p:spPr>
          <a:xfrm>
            <a:off x="457200" y="0"/>
            <a:ext cx="8229600" cy="409575"/>
          </a:xfrm>
        </p:spPr>
        <p:txBody>
          <a:bodyPr/>
          <a:lstStyle/>
          <a:p>
            <a:pPr eaLnBrk="1" hangingPunct="1"/>
            <a:r>
              <a:rPr lang="en-US" altLang="zh-CN" sz="3600">
                <a:ea typeface="宋体" panose="02010600030101010101" pitchFamily="2" charset="-122"/>
              </a:rPr>
              <a:t>Running jobs on the OSG</a:t>
            </a:r>
          </a:p>
        </p:txBody>
      </p:sp>
      <p:sp>
        <p:nvSpPr>
          <p:cNvPr id="13315" name="Content Placeholder 2">
            <a:extLst>
              <a:ext uri="{FF2B5EF4-FFF2-40B4-BE49-F238E27FC236}">
                <a16:creationId xmlns:a16="http://schemas.microsoft.com/office/drawing/2014/main" id="{A8E91024-06BD-69BB-C629-72D12E011167}"/>
              </a:ext>
            </a:extLst>
          </p:cNvPr>
          <p:cNvSpPr>
            <a:spLocks noGrp="1"/>
          </p:cNvSpPr>
          <p:nvPr>
            <p:ph idx="1"/>
          </p:nvPr>
        </p:nvSpPr>
        <p:spPr>
          <a:xfrm>
            <a:off x="0" y="838200"/>
            <a:ext cx="8839200" cy="6172200"/>
          </a:xfrm>
        </p:spPr>
        <p:txBody>
          <a:bodyPr/>
          <a:lstStyle/>
          <a:p>
            <a:pPr eaLnBrk="1" hangingPunct="1"/>
            <a:r>
              <a:rPr lang="en-US" altLang="zh-CN" sz="2800">
                <a:ea typeface="宋体" panose="02010600030101010101" pitchFamily="2" charset="-122"/>
              </a:rPr>
              <a:t>globusrun and globus-job-run can be used for complex job specifications:</a:t>
            </a:r>
          </a:p>
          <a:p>
            <a:pPr lvl="1" eaLnBrk="1" hangingPunct="1"/>
            <a:r>
              <a:rPr lang="en-US" altLang="zh-CN">
                <a:ea typeface="宋体" panose="02010600030101010101" pitchFamily="2" charset="-122"/>
              </a:rPr>
              <a:t>Batch schedulers supported include:</a:t>
            </a:r>
          </a:p>
          <a:p>
            <a:pPr lvl="2" eaLnBrk="1" hangingPunct="1"/>
            <a:r>
              <a:rPr lang="en-US" altLang="zh-CN" sz="2800">
                <a:ea typeface="宋体" panose="02010600030101010101" pitchFamily="2" charset="-122"/>
              </a:rPr>
              <a:t>Condor, LSF, PBS and SGE</a:t>
            </a:r>
          </a:p>
          <a:p>
            <a:pPr lvl="1" eaLnBrk="1" hangingPunct="1"/>
            <a:r>
              <a:rPr lang="en-US" altLang="zh-CN">
                <a:ea typeface="宋体" panose="02010600030101010101" pitchFamily="2" charset="-122"/>
              </a:rPr>
              <a:t> To access many nodes on a remote resource specify the proper batch scheduler used at that site: </a:t>
            </a:r>
          </a:p>
          <a:p>
            <a:pPr lvl="1" eaLnBrk="1" hangingPunct="1">
              <a:buFontTx/>
              <a:buNone/>
            </a:pPr>
            <a:r>
              <a:rPr lang="en-US" altLang="zh-CN" sz="2400">
                <a:ea typeface="宋体" panose="02010600030101010101" pitchFamily="2" charset="-122"/>
              </a:rPr>
              <a:t>globus-job-run grid3.aset.psu.edu/jobmanager-pbs /bin/date</a:t>
            </a:r>
          </a:p>
          <a:p>
            <a:pPr lvl="3" eaLnBrk="1" hangingPunct="1">
              <a:buFontTx/>
              <a:buNone/>
            </a:pPr>
            <a:r>
              <a:rPr lang="en-US" altLang="zh-CN">
                <a:ea typeface="宋体" panose="02010600030101010101" pitchFamily="2" charset="-122"/>
              </a:rPr>
              <a:t>Command is queued on the batch scheduler and will run when the job reaches the front of the queue.  The job may wait in the queue for  minutes to hours depending on your priority and how busy the resource is.</a:t>
            </a:r>
          </a:p>
        </p:txBody>
      </p:sp>
      <p:sp>
        <p:nvSpPr>
          <p:cNvPr id="1029" name="Rectangle 5">
            <a:extLst>
              <a:ext uri="{FF2B5EF4-FFF2-40B4-BE49-F238E27FC236}">
                <a16:creationId xmlns:a16="http://schemas.microsoft.com/office/drawing/2014/main" id="{DB35D180-3E2C-A909-77BD-A213E641787C}"/>
              </a:ext>
            </a:extLst>
          </p:cNvPr>
          <p:cNvSpPr>
            <a:spLocks noChangeArrowheads="1"/>
          </p:cNvSpPr>
          <p:nvPr/>
        </p:nvSpPr>
        <p:spPr bwMode="auto">
          <a:xfrm>
            <a:off x="2667000" y="6248400"/>
            <a:ext cx="3352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OSG Consortium Mtg March 2007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Quick Start Guide to the OSG</a:t>
            </a:r>
          </a:p>
        </p:txBody>
      </p:sp>
      <p:pic>
        <p:nvPicPr>
          <p:cNvPr id="13318" name="Picture 6">
            <a:extLst>
              <a:ext uri="{FF2B5EF4-FFF2-40B4-BE49-F238E27FC236}">
                <a16:creationId xmlns:a16="http://schemas.microsoft.com/office/drawing/2014/main" id="{C69FCEA9-7A0A-D252-AE04-2BDC9D8E3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1431352"/>
            <a:ext cx="838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